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Montserrat Classic" pitchFamily="2" charset="77"/>
      <p:regular r:id="rId23"/>
    </p:embeddedFont>
    <p:embeddedFont>
      <p:font typeface="Montserrat Classic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60" autoAdjust="0"/>
    <p:restoredTop sz="94000" autoAdjust="0"/>
  </p:normalViewPr>
  <p:slideViewPr>
    <p:cSldViewPr>
      <p:cViewPr varScale="1">
        <p:scale>
          <a:sx n="41" d="100"/>
          <a:sy n="41" d="100"/>
        </p:scale>
        <p:origin x="200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949" y="4142303"/>
            <a:ext cx="4834595" cy="712759"/>
            <a:chOff x="0" y="0"/>
            <a:chExt cx="1273309" cy="1877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3309" cy="187722"/>
            </a:xfrm>
            <a:custGeom>
              <a:avLst/>
              <a:gdLst/>
              <a:ahLst/>
              <a:cxnLst/>
              <a:rect l="l" t="t" r="r" b="b"/>
              <a:pathLst>
                <a:path w="1273309" h="187722">
                  <a:moveTo>
                    <a:pt x="0" y="0"/>
                  </a:moveTo>
                  <a:lnTo>
                    <a:pt x="1273309" y="0"/>
                  </a:lnTo>
                  <a:lnTo>
                    <a:pt x="1273309" y="187722"/>
                  </a:lnTo>
                  <a:lnTo>
                    <a:pt x="0" y="1877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1273309" cy="140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0451" y="4142303"/>
            <a:ext cx="4834595" cy="712759"/>
            <a:chOff x="0" y="0"/>
            <a:chExt cx="1273309" cy="1877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3309" cy="187722"/>
            </a:xfrm>
            <a:custGeom>
              <a:avLst/>
              <a:gdLst/>
              <a:ahLst/>
              <a:cxnLst/>
              <a:rect l="l" t="t" r="r" b="b"/>
              <a:pathLst>
                <a:path w="1273309" h="187722">
                  <a:moveTo>
                    <a:pt x="0" y="0"/>
                  </a:moveTo>
                  <a:lnTo>
                    <a:pt x="1273309" y="0"/>
                  </a:lnTo>
                  <a:lnTo>
                    <a:pt x="1273309" y="187722"/>
                  </a:lnTo>
                  <a:lnTo>
                    <a:pt x="0" y="1877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273309" cy="140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98993" y="3986764"/>
            <a:ext cx="98900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-80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DEFAULTERS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98993" y="5067786"/>
            <a:ext cx="9890014" cy="80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132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CASE STUDY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57381" y="6472753"/>
            <a:ext cx="3573239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Aniruddha Arthshi</a:t>
            </a:r>
          </a:p>
        </p:txBody>
      </p:sp>
      <p:sp>
        <p:nvSpPr>
          <p:cNvPr id="11" name="AutoShape 11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1565" y="1530029"/>
            <a:ext cx="13268104" cy="8390116"/>
            <a:chOff x="0" y="0"/>
            <a:chExt cx="17690805" cy="111868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07" r="1007"/>
            <a:stretch>
              <a:fillRect/>
            </a:stretch>
          </p:blipFill>
          <p:spPr>
            <a:xfrm>
              <a:off x="0" y="0"/>
              <a:ext cx="17690805" cy="11186821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835634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95760" y="9901094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41565" y="930884"/>
            <a:ext cx="14987896" cy="59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431" spc="-4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Transaction in the year 2018 by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9326" y="1704045"/>
            <a:ext cx="14215524" cy="8042083"/>
            <a:chOff x="0" y="0"/>
            <a:chExt cx="18954032" cy="10722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844" b="844"/>
            <a:stretch>
              <a:fillRect/>
            </a:stretch>
          </p:blipFill>
          <p:spPr>
            <a:xfrm>
              <a:off x="0" y="0"/>
              <a:ext cx="18954032" cy="10722778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95760" y="9727078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41565" y="1104900"/>
            <a:ext cx="14987896" cy="59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431" spc="-4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Transactions of payments and defaults by week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9326" y="1704045"/>
            <a:ext cx="14215524" cy="8042083"/>
            <a:chOff x="0" y="0"/>
            <a:chExt cx="18954032" cy="10722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67" r="767"/>
            <a:stretch>
              <a:fillRect/>
            </a:stretch>
          </p:blipFill>
          <p:spPr>
            <a:xfrm>
              <a:off x="0" y="0"/>
              <a:ext cx="18954032" cy="10722778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95760" y="9727078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41565" y="1104900"/>
            <a:ext cx="14987896" cy="59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431" spc="-4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Transactions of Australian Private Company by week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9326" y="1704045"/>
            <a:ext cx="14215524" cy="8216099"/>
            <a:chOff x="0" y="0"/>
            <a:chExt cx="18954032" cy="109547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" b="3"/>
            <a:stretch>
              <a:fillRect/>
            </a:stretch>
          </p:blipFill>
          <p:spPr>
            <a:xfrm>
              <a:off x="0" y="0"/>
              <a:ext cx="18954032" cy="1095479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95760" y="9727078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50052" y="1085850"/>
            <a:ext cx="14987896" cy="59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431" spc="-4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Transaction of Individual/Sole Trader by week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9326" y="1704045"/>
            <a:ext cx="14215524" cy="8216099"/>
            <a:chOff x="0" y="0"/>
            <a:chExt cx="18954032" cy="109547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18" b="418"/>
            <a:stretch>
              <a:fillRect/>
            </a:stretch>
          </p:blipFill>
          <p:spPr>
            <a:xfrm>
              <a:off x="0" y="0"/>
              <a:ext cx="18954032" cy="1095479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95760" y="9727078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50052" y="1085850"/>
            <a:ext cx="14987896" cy="59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431" spc="-4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Transactions for Client 859 by week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284" y="1684995"/>
            <a:ext cx="14602227" cy="8216099"/>
            <a:chOff x="0" y="0"/>
            <a:chExt cx="19469636" cy="109547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1" b="91"/>
            <a:stretch>
              <a:fillRect/>
            </a:stretch>
          </p:blipFill>
          <p:spPr>
            <a:xfrm>
              <a:off x="0" y="0"/>
              <a:ext cx="19469636" cy="1095479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874589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95760" y="9727078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50052" y="969839"/>
            <a:ext cx="14987896" cy="59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431" spc="-4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Defaulters by Category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284" y="1684995"/>
            <a:ext cx="14602227" cy="8216099"/>
            <a:chOff x="0" y="0"/>
            <a:chExt cx="19469636" cy="109547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547" b="2547"/>
            <a:stretch>
              <a:fillRect/>
            </a:stretch>
          </p:blipFill>
          <p:spPr>
            <a:xfrm>
              <a:off x="0" y="0"/>
              <a:ext cx="19469636" cy="1095479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874589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95760" y="9727078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50052" y="969839"/>
            <a:ext cx="14987896" cy="59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431" spc="-4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Defaulted Amount and Percentage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469202" y="2827929"/>
            <a:ext cx="9315665" cy="6210443"/>
          </a:xfrm>
          <a:custGeom>
            <a:avLst/>
            <a:gdLst/>
            <a:ahLst/>
            <a:cxnLst/>
            <a:rect l="l" t="t" r="r" b="b"/>
            <a:pathLst>
              <a:path w="9315665" h="6210443">
                <a:moveTo>
                  <a:pt x="0" y="0"/>
                </a:moveTo>
                <a:lnTo>
                  <a:pt x="9315665" y="0"/>
                </a:lnTo>
                <a:lnTo>
                  <a:pt x="9315665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196141" y="5933151"/>
            <a:ext cx="3714529" cy="3714529"/>
          </a:xfrm>
          <a:custGeom>
            <a:avLst/>
            <a:gdLst/>
            <a:ahLst/>
            <a:cxnLst/>
            <a:rect l="l" t="t" r="r" b="b"/>
            <a:pathLst>
              <a:path w="3714529" h="3714529">
                <a:moveTo>
                  <a:pt x="0" y="0"/>
                </a:moveTo>
                <a:lnTo>
                  <a:pt x="3714528" y="0"/>
                </a:lnTo>
                <a:lnTo>
                  <a:pt x="3714528" y="3714529"/>
                </a:lnTo>
                <a:lnTo>
                  <a:pt x="0" y="3714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36227" y="1581957"/>
            <a:ext cx="9072307" cy="423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9"/>
              </a:lnSpc>
            </a:pPr>
            <a:r>
              <a:rPr lang="en-US" sz="4739" spc="-47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Payment defaults are detrimental to the business and are a significant cost factor. Are there any key trends in the data which can help me avoid default-prone customers in the future?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6227" y="1572432"/>
            <a:ext cx="9072307" cy="82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9"/>
              </a:lnSpc>
            </a:pPr>
            <a:r>
              <a:rPr lang="en-US" sz="4099" spc="-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•High number of payments on Sunday, according to 2017-2018.</a:t>
            </a:r>
          </a:p>
          <a:p>
            <a:pPr algn="just">
              <a:lnSpc>
                <a:spcPts val="4099"/>
              </a:lnSpc>
            </a:pPr>
            <a:endParaRPr lang="en-US" sz="4099" spc="-40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099"/>
              </a:lnSpc>
            </a:pPr>
            <a:r>
              <a:rPr lang="en-US" sz="4099" spc="-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•The total defaulted amount in 2017 was 403486.68 and 1103269.19 in 2018, which sum up to 1.5 million.</a:t>
            </a:r>
          </a:p>
          <a:p>
            <a:pPr algn="just">
              <a:lnSpc>
                <a:spcPts val="4099"/>
              </a:lnSpc>
            </a:pPr>
            <a:endParaRPr lang="en-US" sz="4099" spc="-40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099"/>
              </a:lnSpc>
            </a:pPr>
            <a:r>
              <a:rPr lang="en-US" sz="4099" spc="-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•The total defaulted amount is 5% of total payments made in 2017-2018.</a:t>
            </a:r>
          </a:p>
          <a:p>
            <a:pPr algn="just">
              <a:lnSpc>
                <a:spcPts val="4099"/>
              </a:lnSpc>
            </a:pPr>
            <a:endParaRPr lang="en-US" sz="4099" spc="-40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099"/>
              </a:lnSpc>
            </a:pPr>
            <a:r>
              <a:rPr lang="en-US" sz="4099" spc="-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 Sending reminder to the client prior to the due date of payment can help in reducing default payments.</a:t>
            </a:r>
          </a:p>
          <a:p>
            <a:pPr algn="l">
              <a:lnSpc>
                <a:spcPts val="4099"/>
              </a:lnSpc>
            </a:pPr>
            <a:endParaRPr lang="en-US" sz="4099" spc="-40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pic>
        <p:nvPicPr>
          <p:cNvPr id="1028" name="Picture 4" descr="How to write a friendly reminder - Tommy Ongena">
            <a:extLst>
              <a:ext uri="{FF2B5EF4-FFF2-40B4-BE49-F238E27FC236}">
                <a16:creationId xmlns:a16="http://schemas.microsoft.com/office/drawing/2014/main" id="{C259F0C6-7B48-E3FB-08A7-88F2025EF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12" y="6134100"/>
            <a:ext cx="4935380" cy="27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dhesive notes on glass wall">
            <a:extLst>
              <a:ext uri="{FF2B5EF4-FFF2-40B4-BE49-F238E27FC236}">
                <a16:creationId xmlns:a16="http://schemas.microsoft.com/office/drawing/2014/main" id="{3B82503B-D37B-1296-EF07-20A1872C4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736069"/>
            <a:ext cx="6067573" cy="40410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36227" y="1572432"/>
            <a:ext cx="11092364" cy="710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7"/>
              </a:lnSpc>
            </a:pPr>
            <a:r>
              <a:rPr lang="en-US" sz="4337" spc="-43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•Entity types like "Australian Private Company" and "Individual/Sole Trader" are frequently among medium and high defaulters, setting stricter rules for defaulters such as penalty of certain percent based on the payment amount.</a:t>
            </a:r>
          </a:p>
          <a:p>
            <a:pPr algn="just">
              <a:lnSpc>
                <a:spcPts val="4337"/>
              </a:lnSpc>
            </a:pPr>
            <a:endParaRPr lang="en-US" sz="4337" spc="-43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337"/>
              </a:lnSpc>
            </a:pPr>
            <a:r>
              <a:rPr lang="en-US" sz="4337" spc="-43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•Clients who have previously defaulted payments, monitoring client payment history closely to identify patterns of missed payments could help in preventing future defaults.</a:t>
            </a:r>
          </a:p>
          <a:p>
            <a:pPr algn="l">
              <a:lnSpc>
                <a:spcPts val="4337"/>
              </a:lnSpc>
            </a:pPr>
            <a:endParaRPr lang="en-US" sz="4337" spc="-43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117888" y="1164046"/>
            <a:ext cx="5141412" cy="7249729"/>
          </a:xfrm>
          <a:custGeom>
            <a:avLst/>
            <a:gdLst/>
            <a:ahLst/>
            <a:cxnLst/>
            <a:rect l="l" t="t" r="r" b="b"/>
            <a:pathLst>
              <a:path w="5141412" h="7249729">
                <a:moveTo>
                  <a:pt x="0" y="0"/>
                </a:moveTo>
                <a:lnTo>
                  <a:pt x="5141412" y="0"/>
                </a:lnTo>
                <a:lnTo>
                  <a:pt x="5141412" y="7249729"/>
                </a:lnTo>
                <a:lnTo>
                  <a:pt x="0" y="7249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947" r="-5594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 descr="Skyscrapers shown from view looking up">
            <a:extLst>
              <a:ext uri="{FF2B5EF4-FFF2-40B4-BE49-F238E27FC236}">
                <a16:creationId xmlns:a16="http://schemas.microsoft.com/office/drawing/2014/main" id="{ACD85BFA-6717-3686-953A-39509CDA4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888" y="1038515"/>
            <a:ext cx="5555598" cy="8084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6955" y="3362336"/>
            <a:ext cx="6228405" cy="3874349"/>
            <a:chOff x="0" y="0"/>
            <a:chExt cx="8304541" cy="51657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775" r="4775"/>
            <a:stretch>
              <a:fillRect/>
            </a:stretch>
          </p:blipFill>
          <p:spPr>
            <a:xfrm>
              <a:off x="0" y="0"/>
              <a:ext cx="8304541" cy="5165798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47051" y="4958509"/>
            <a:ext cx="6748831" cy="36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6"/>
              </a:lnSpc>
            </a:pPr>
            <a:r>
              <a:rPr lang="en-US" sz="266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This presentation covers two primary datasets:</a:t>
            </a:r>
          </a:p>
          <a:p>
            <a:pPr algn="just">
              <a:lnSpc>
                <a:spcPts val="3736"/>
              </a:lnSpc>
            </a:pPr>
            <a:r>
              <a:rPr lang="en-US" sz="266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•1. Clients.csv - Contains client details.</a:t>
            </a:r>
          </a:p>
          <a:p>
            <a:pPr algn="just">
              <a:lnSpc>
                <a:spcPts val="3736"/>
              </a:lnSpc>
            </a:pPr>
            <a:r>
              <a:rPr lang="en-US" sz="266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•2. Payments.csv - Contains transaction details.</a:t>
            </a:r>
          </a:p>
          <a:p>
            <a:pPr algn="just">
              <a:lnSpc>
                <a:spcPts val="3736"/>
              </a:lnSpc>
            </a:pPr>
            <a:r>
              <a:rPr lang="en-US" sz="266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•These datasets are merged based on 'client_id' to perform enriched analysis.</a:t>
            </a:r>
          </a:p>
          <a:p>
            <a:pPr algn="r">
              <a:lnSpc>
                <a:spcPts val="3113"/>
              </a:lnSpc>
            </a:pPr>
            <a:endParaRPr lang="en-US" sz="2668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47051" y="3106716"/>
            <a:ext cx="6069524" cy="157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6000" spc="-6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Overview Of Datasets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255293" y="1108916"/>
            <a:ext cx="6769773" cy="4587575"/>
          </a:xfrm>
          <a:custGeom>
            <a:avLst/>
            <a:gdLst/>
            <a:ahLst/>
            <a:cxnLst/>
            <a:rect l="l" t="t" r="r" b="b"/>
            <a:pathLst>
              <a:path w="6769773" h="4587575">
                <a:moveTo>
                  <a:pt x="0" y="0"/>
                </a:moveTo>
                <a:lnTo>
                  <a:pt x="6769773" y="0"/>
                </a:lnTo>
                <a:lnTo>
                  <a:pt x="6769773" y="4587575"/>
                </a:lnTo>
                <a:lnTo>
                  <a:pt x="0" y="4587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9303" y="4415811"/>
            <a:ext cx="7916406" cy="5129984"/>
          </a:xfrm>
          <a:custGeom>
            <a:avLst/>
            <a:gdLst/>
            <a:ahLst/>
            <a:cxnLst/>
            <a:rect l="l" t="t" r="r" b="b"/>
            <a:pathLst>
              <a:path w="7916406" h="5129984">
                <a:moveTo>
                  <a:pt x="0" y="0"/>
                </a:moveTo>
                <a:lnTo>
                  <a:pt x="7916407" y="0"/>
                </a:lnTo>
                <a:lnTo>
                  <a:pt x="7916407" y="5129984"/>
                </a:lnTo>
                <a:lnTo>
                  <a:pt x="0" y="5129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17" b="-46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46058" y="2568567"/>
            <a:ext cx="10132311" cy="20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2"/>
              </a:lnSpc>
            </a:pPr>
            <a:r>
              <a:rPr lang="en-US" sz="3962" spc="-3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analysis helps understand payment behaviors and defaulter profiles, helps in strategic decision-making.</a:t>
            </a:r>
          </a:p>
          <a:p>
            <a:pPr algn="l">
              <a:lnSpc>
                <a:spcPts val="3962"/>
              </a:lnSpc>
            </a:pPr>
            <a:endParaRPr lang="en-US" sz="3962" spc="-39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318" y="1185116"/>
            <a:ext cx="6338922" cy="59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  <a:spcBef>
                <a:spcPct val="0"/>
              </a:spcBef>
            </a:pPr>
            <a:r>
              <a:rPr lang="en-US" sz="4431" spc="-4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Conclusions</a:t>
            </a:r>
          </a:p>
        </p:txBody>
      </p:sp>
      <p:pic>
        <p:nvPicPr>
          <p:cNvPr id="9" name="Picture 8" descr="Smaller arrows pointing towards a bigger arrow">
            <a:extLst>
              <a:ext uri="{FF2B5EF4-FFF2-40B4-BE49-F238E27FC236}">
                <a16:creationId xmlns:a16="http://schemas.microsoft.com/office/drawing/2014/main" id="{33537DB7-19FF-D07D-CDC0-8FB46AF03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03" y="4415811"/>
            <a:ext cx="7916406" cy="5181600"/>
          </a:xfrm>
          <a:prstGeom prst="rect">
            <a:avLst/>
          </a:prstGeom>
        </p:spPr>
      </p:pic>
      <p:pic>
        <p:nvPicPr>
          <p:cNvPr id="11" name="Picture 10" descr="Digital graphs and numbers in 3D">
            <a:extLst>
              <a:ext uri="{FF2B5EF4-FFF2-40B4-BE49-F238E27FC236}">
                <a16:creationId xmlns:a16="http://schemas.microsoft.com/office/drawing/2014/main" id="{27C43353-72DB-D9F9-D9A7-C5D9D5045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561" y="1066800"/>
            <a:ext cx="6880504" cy="4587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6954" y="3827943"/>
            <a:ext cx="10614092" cy="154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534400" y="2982877"/>
            <a:ext cx="300695" cy="3824259"/>
            <a:chOff x="0" y="0"/>
            <a:chExt cx="79195" cy="10072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195" cy="1007212"/>
            </a:xfrm>
            <a:custGeom>
              <a:avLst/>
              <a:gdLst/>
              <a:ahLst/>
              <a:cxnLst/>
              <a:rect l="l" t="t" r="r" b="b"/>
              <a:pathLst>
                <a:path w="79195" h="1007212">
                  <a:moveTo>
                    <a:pt x="0" y="0"/>
                  </a:moveTo>
                  <a:lnTo>
                    <a:pt x="79195" y="0"/>
                  </a:lnTo>
                  <a:lnTo>
                    <a:pt x="79195" y="1007212"/>
                  </a:lnTo>
                  <a:lnTo>
                    <a:pt x="0" y="1007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79195" cy="959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935831"/>
            <a:ext cx="8534400" cy="4636779"/>
            <a:chOff x="0" y="-123825"/>
            <a:chExt cx="11379200" cy="618237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23825"/>
              <a:ext cx="8782381" cy="2765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Data Merging and EDA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217510"/>
              <a:ext cx="11379200" cy="28410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•Merging details:</a:t>
              </a:r>
            </a:p>
            <a:p>
              <a:pPr algn="l"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•- Duplicate identification and handling.</a:t>
              </a:r>
            </a:p>
            <a:p>
              <a:pPr algn="l"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•- Merging records on '</a:t>
              </a:r>
              <a:r>
                <a:rPr lang="en-US" sz="239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client_id</a:t>
              </a:r>
              <a:r>
                <a:rPr lang="en-US" sz="239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' to correlate payments with client profiles.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endParaRPr lang="en-US" sz="2399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</p:grpSp>
      <p:pic>
        <p:nvPicPr>
          <p:cNvPr id="2050" name="Picture 2" descr="Exploratory Data Analysis: Overview, techniques, tools and applications">
            <a:extLst>
              <a:ext uri="{FF2B5EF4-FFF2-40B4-BE49-F238E27FC236}">
                <a16:creationId xmlns:a16="http://schemas.microsoft.com/office/drawing/2014/main" id="{6A8489FC-E05F-5F7E-317C-DFFCF66CA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41833"/>
            <a:ext cx="6452723" cy="44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1430" y="5087706"/>
            <a:ext cx="4398718" cy="2369851"/>
            <a:chOff x="0" y="0"/>
            <a:chExt cx="5864957" cy="31598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340" b="2340"/>
            <a:stretch>
              <a:fillRect/>
            </a:stretch>
          </p:blipFill>
          <p:spPr>
            <a:xfrm>
              <a:off x="0" y="0"/>
              <a:ext cx="5864957" cy="31598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661430" y="2224732"/>
            <a:ext cx="4398718" cy="2710818"/>
            <a:chOff x="0" y="0"/>
            <a:chExt cx="5864957" cy="361442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1434" b="21434"/>
            <a:stretch>
              <a:fillRect/>
            </a:stretch>
          </p:blipFill>
          <p:spPr>
            <a:xfrm>
              <a:off x="0" y="0"/>
              <a:ext cx="5864957" cy="361442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415748" y="2413543"/>
            <a:ext cx="3535601" cy="5044013"/>
            <a:chOff x="0" y="0"/>
            <a:chExt cx="4714135" cy="672535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2194" r="12194"/>
            <a:stretch>
              <a:fillRect/>
            </a:stretch>
          </p:blipFill>
          <p:spPr>
            <a:xfrm>
              <a:off x="0" y="0"/>
              <a:ext cx="4714135" cy="6725351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59349" y="5644109"/>
            <a:ext cx="6799951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Analysis focuses on default payments by client and entity type, highlighting days, year and trends.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81000" y="3197462"/>
            <a:ext cx="6183824" cy="233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spc="-6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Analysis of Default Payments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064416" y="2116973"/>
            <a:ext cx="11546859" cy="6989670"/>
            <a:chOff x="0" y="0"/>
            <a:chExt cx="15395811" cy="931956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1043" b="1043"/>
            <a:stretch>
              <a:fillRect/>
            </a:stretch>
          </p:blipFill>
          <p:spPr>
            <a:xfrm>
              <a:off x="0" y="0"/>
              <a:ext cx="15395811" cy="931956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2078537" y="1133475"/>
            <a:ext cx="7400875" cy="157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Analysis of Default  Clients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59487" y="1889061"/>
            <a:ext cx="7400875" cy="80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spc="-6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7733" y="3866774"/>
            <a:ext cx="15061567" cy="522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45"/>
              </a:lnSpc>
            </a:pPr>
            <a:r>
              <a:rPr lang="en-US" sz="338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•There are total 368 default clients out of 1287 clients.</a:t>
            </a:r>
          </a:p>
          <a:p>
            <a:pPr algn="just">
              <a:lnSpc>
                <a:spcPts val="4745"/>
              </a:lnSpc>
            </a:pPr>
            <a:endParaRPr lang="en-US" sz="3389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745"/>
              </a:lnSpc>
            </a:pPr>
            <a:r>
              <a:rPr lang="en-US" sz="338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•In the Australian Private Company entity, they have 195 defaulters.</a:t>
            </a:r>
          </a:p>
          <a:p>
            <a:pPr algn="just">
              <a:lnSpc>
                <a:spcPts val="4745"/>
              </a:lnSpc>
            </a:pPr>
            <a:endParaRPr lang="en-US" sz="3389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745"/>
              </a:lnSpc>
            </a:pPr>
            <a:r>
              <a:rPr lang="en-US" sz="338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•In the Individual/Sole Trader entity have 150 defaulters.</a:t>
            </a:r>
          </a:p>
          <a:p>
            <a:pPr algn="just">
              <a:lnSpc>
                <a:spcPts val="4745"/>
              </a:lnSpc>
            </a:pPr>
            <a:endParaRPr lang="en-US" sz="3389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745"/>
              </a:lnSpc>
            </a:pPr>
            <a:r>
              <a:rPr lang="en-US" sz="338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•The client who have done 34 default transactions is client 859, which comes under Australian Private Company.</a:t>
            </a:r>
          </a:p>
          <a:p>
            <a:pPr algn="just">
              <a:lnSpc>
                <a:spcPts val="3954"/>
              </a:lnSpc>
            </a:pPr>
            <a:endParaRPr lang="en-US" sz="3389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15383" y="2704951"/>
            <a:ext cx="12066200" cy="6878976"/>
            <a:chOff x="0" y="0"/>
            <a:chExt cx="16088267" cy="917196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36" r="536"/>
            <a:stretch>
              <a:fillRect/>
            </a:stretch>
          </p:blipFill>
          <p:spPr>
            <a:xfrm>
              <a:off x="0" y="0"/>
              <a:ext cx="16088267" cy="9171968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015383" y="1133475"/>
            <a:ext cx="8591662" cy="157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spc="-6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Yearly Distribution of Transactions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613" y="2429024"/>
            <a:ext cx="12340018" cy="7317104"/>
            <a:chOff x="0" y="0"/>
            <a:chExt cx="16453357" cy="97561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64" b="464"/>
            <a:stretch>
              <a:fillRect/>
            </a:stretch>
          </p:blipFill>
          <p:spPr>
            <a:xfrm>
              <a:off x="0" y="0"/>
              <a:ext cx="16453357" cy="975613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777629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3716631" y="923925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41565" y="1104900"/>
            <a:ext cx="14987896" cy="116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431" spc="-4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Transaction Amount Categories by Payment and default along with Percentage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613" y="1841045"/>
            <a:ext cx="13113423" cy="7905083"/>
            <a:chOff x="0" y="0"/>
            <a:chExt cx="17484563" cy="105401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95" r="695"/>
            <a:stretch>
              <a:fillRect/>
            </a:stretch>
          </p:blipFill>
          <p:spPr>
            <a:xfrm>
              <a:off x="0" y="0"/>
              <a:ext cx="17484563" cy="10540111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41565" y="1104900"/>
            <a:ext cx="14987896" cy="59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431" spc="-4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Transaction in the year 2017 by week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415</Words>
  <Application>Microsoft Macintosh PowerPoint</Application>
  <PresentationFormat>Custom</PresentationFormat>
  <Paragraphs>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Montserrat Classic</vt:lpstr>
      <vt:lpstr>Calibri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Photographer Portfolio Presentation</dc:title>
  <cp:lastModifiedBy>w</cp:lastModifiedBy>
  <cp:revision>3</cp:revision>
  <dcterms:created xsi:type="dcterms:W3CDTF">2006-08-16T00:00:00Z</dcterms:created>
  <dcterms:modified xsi:type="dcterms:W3CDTF">2024-08-25T11:06:56Z</dcterms:modified>
  <dc:identifier>DAGL0zagm38</dc:identifier>
</cp:coreProperties>
</file>